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74" r:id="rId4"/>
    <p:sldId id="275" r:id="rId5"/>
    <p:sldId id="268" r:id="rId6"/>
    <p:sldId id="269" r:id="rId7"/>
    <p:sldId id="270" r:id="rId8"/>
    <p:sldId id="271" r:id="rId9"/>
    <p:sldId id="272" r:id="rId10"/>
    <p:sldId id="273" r:id="rId11"/>
    <p:sldId id="267" r:id="rId12"/>
  </p:sldIdLst>
  <p:sldSz cx="9144000" cy="5143500" type="screen16x9"/>
  <p:notesSz cx="9144000" cy="6858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95" d="100"/>
          <a:sy n="95" d="100"/>
        </p:scale>
        <p:origin x="846" y="78"/>
      </p:cViewPr>
      <p:guideLst>
        <p:guide orient="horz" pos="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7" d="100"/>
          <a:sy n="167" d="100"/>
        </p:scale>
        <p:origin x="197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8000E5-E1BF-1B49-8B13-71443810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6E7D2-FA68-9F43-935B-5C4FB410B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251F9C-DD71-D44B-BC61-B9FFF09B63D6}" type="datetimeFigureOut">
              <a:rPr lang="en-US" altLang="en-US"/>
              <a:pPr>
                <a:defRPr/>
              </a:pPr>
              <a:t>6/11/2021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5D875-A649-3A4B-8E3B-058149450C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01212-A529-7F40-936E-A515A995F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70662C-C48F-D348-A8B1-EF16E8860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C16E-B00C-4FA4-8953-2E262D1684AF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8C3CB-3118-423E-861A-757A9737E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43050"/>
            <a:ext cx="6552728" cy="596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11388"/>
            <a:ext cx="6551612" cy="360362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80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347614"/>
            <a:ext cx="7772400" cy="29523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751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347614"/>
            <a:ext cx="7772400" cy="338437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99895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907"/>
            <a:ext cx="4535165" cy="9182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440607"/>
            <a:ext cx="4535165" cy="271531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9032" y="411510"/>
            <a:ext cx="1657350" cy="1657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946925" y="2215474"/>
            <a:ext cx="1657350" cy="1657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46925" y="411510"/>
            <a:ext cx="1657350" cy="1657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26154" y="2221260"/>
            <a:ext cx="1657350" cy="1657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347614"/>
            <a:ext cx="7772400" cy="27420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0839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9" r:id="rId3"/>
    <p:sldLayoutId id="2147483948" r:id="rId4"/>
    <p:sldLayoutId id="214748394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89EBD"/>
          </a:solidFill>
          <a:latin typeface="Georgia"/>
          <a:ea typeface="ＭＳ Ｐゴシック" charset="0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Font typeface="Wingdings" pitchFamily="2" charset="2"/>
        <a:buNone/>
        <a:defRPr sz="20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None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65000"/>
        <a:buFont typeface="Wingdings" pitchFamily="2" charset="2"/>
        <a:buChar char="o"/>
        <a:defRPr sz="28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90000"/>
        <a:buChar char="»"/>
        <a:defRPr sz="28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39415781@N06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www.flickr.com/photos/78033600@N00" TargetMode="External"/><Relationship Id="rId7" Type="http://schemas.openxmlformats.org/officeDocument/2006/relationships/hyperlink" Target="https://www.flickr.com/photos/39415781@N06/6427765855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www.flickr.com/photos/78033600@N00/322875223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68067047@N00" TargetMode="External"/><Relationship Id="rId11" Type="http://schemas.openxmlformats.org/officeDocument/2006/relationships/hyperlink" Target="https://creativecommons.org/licenses/by/2.0/?ref=ccsearch&amp;atype=rich" TargetMode="External"/><Relationship Id="rId5" Type="http://schemas.openxmlformats.org/officeDocument/2006/relationships/hyperlink" Target="https://www.flickr.com/photos/68067047@N00/26803469434" TargetMode="External"/><Relationship Id="rId15" Type="http://schemas.openxmlformats.org/officeDocument/2006/relationships/image" Target="../media/image8.jpg"/><Relationship Id="rId10" Type="http://schemas.openxmlformats.org/officeDocument/2006/relationships/hyperlink" Target="https://www.flickr.com/photos/126337928@N05" TargetMode="External"/><Relationship Id="rId4" Type="http://schemas.openxmlformats.org/officeDocument/2006/relationships/hyperlink" Target="https://creativecommons.org/licenses/by-nc-sa/2.0/?ref=ccsearch&amp;atype=rich" TargetMode="External"/><Relationship Id="rId9" Type="http://schemas.openxmlformats.org/officeDocument/2006/relationships/hyperlink" Target="https://www.flickr.com/photos/126337928@N05/20219037724" TargetMode="Externa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782" y="1203598"/>
            <a:ext cx="6552728" cy="596652"/>
          </a:xfrm>
        </p:spPr>
        <p:txBody>
          <a:bodyPr/>
          <a:lstStyle/>
          <a:p>
            <a:r>
              <a:rPr lang="en-GB" dirty="0"/>
              <a:t>Real time monitoring of crack growth in rail, using acoustic emission techniques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0782" y="3075806"/>
            <a:ext cx="4751759" cy="792410"/>
          </a:xfrm>
        </p:spPr>
        <p:txBody>
          <a:bodyPr/>
          <a:lstStyle/>
          <a:p>
            <a:r>
              <a:rPr lang="en-GB" sz="1800" dirty="0"/>
              <a:t>Richard Culwick, Valter Jantara Junior and Mayorkinos Papaelias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23478"/>
            <a:ext cx="324335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8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 detection of crack growth events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096" y="2950657"/>
            <a:ext cx="2665794" cy="212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203598"/>
            <a:ext cx="3975075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840134"/>
            <a:ext cx="2665794" cy="2129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175117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385802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14949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challenges facing rail network maintenance</a:t>
            </a:r>
          </a:p>
          <a:p>
            <a:r>
              <a:rPr lang="en-GB" dirty="0"/>
              <a:t>Principles of AE monitoring</a:t>
            </a:r>
          </a:p>
          <a:p>
            <a:r>
              <a:rPr lang="en-GB" dirty="0"/>
              <a:t>Simulation of rail fatigue and data collection</a:t>
            </a:r>
          </a:p>
          <a:p>
            <a:r>
              <a:rPr lang="en-GB" dirty="0"/>
              <a:t>Comparison of AE Energy to crack growth</a:t>
            </a:r>
          </a:p>
          <a:p>
            <a:r>
              <a:rPr lang="en-GB" dirty="0"/>
              <a:t>AE detection of crack growth events</a:t>
            </a:r>
          </a:p>
        </p:txBody>
      </p:sp>
    </p:spTree>
    <p:extLst>
      <p:ext uri="{BB962C8B-B14F-4D97-AF65-F5344CB8AC3E}">
        <p14:creationId xmlns:p14="http://schemas.microsoft.com/office/powerpoint/2010/main" val="23709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challenges facing rail network</a:t>
            </a:r>
          </a:p>
          <a:p>
            <a:r>
              <a:rPr lang="en-GB" dirty="0"/>
              <a:t>Principles of AE monitoring</a:t>
            </a:r>
          </a:p>
          <a:p>
            <a:r>
              <a:rPr lang="en-GB" dirty="0"/>
              <a:t>Simulation of rail fatigue and data collection</a:t>
            </a:r>
          </a:p>
          <a:p>
            <a:r>
              <a:rPr lang="en-GB" dirty="0"/>
              <a:t>Comparison of AE Energy and crack growth</a:t>
            </a:r>
          </a:p>
          <a:p>
            <a:r>
              <a:rPr lang="en-GB" dirty="0"/>
              <a:t>AE detection of crack growth events</a:t>
            </a:r>
          </a:p>
        </p:txBody>
      </p:sp>
    </p:spTree>
    <p:extLst>
      <p:ext uri="{BB962C8B-B14F-4D97-AF65-F5344CB8AC3E}">
        <p14:creationId xmlns:p14="http://schemas.microsoft.com/office/powerpoint/2010/main" val="26029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challenges facing rail networks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Increasing passenger numbers and loads</a:t>
            </a:r>
          </a:p>
          <a:p>
            <a:r>
              <a:rPr lang="en-GB" dirty="0"/>
              <a:t>24 hour networks</a:t>
            </a:r>
          </a:p>
          <a:p>
            <a:r>
              <a:rPr lang="en-GB" dirty="0"/>
              <a:t>Increased wear and costs</a:t>
            </a:r>
          </a:p>
          <a:p>
            <a:r>
              <a:rPr lang="en-GB" dirty="0"/>
              <a:t>Engineering works</a:t>
            </a:r>
          </a:p>
          <a:p>
            <a:r>
              <a:rPr lang="en-GB" dirty="0"/>
              <a:t>Current monitoring </a:t>
            </a:r>
            <a:r>
              <a:rPr lang="en-GB" dirty="0" err="1"/>
              <a:t>challanges</a:t>
            </a:r>
            <a:endParaRPr lang="en-GB" dirty="0"/>
          </a:p>
          <a:p>
            <a:r>
              <a:rPr lang="en-GB" dirty="0"/>
              <a:t>Cancellations and delays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5BC6E-04B9-4615-B5E2-442D9F754D49}"/>
              </a:ext>
            </a:extLst>
          </p:cNvPr>
          <p:cNvSpPr txBox="1"/>
          <p:nvPr/>
        </p:nvSpPr>
        <p:spPr>
          <a:xfrm>
            <a:off x="2526408" y="443561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hlinkClick r:id="rId2"/>
              </a:rPr>
              <a:t>"Rail chaos"</a:t>
            </a:r>
            <a:r>
              <a:rPr lang="en-US" sz="800" b="0" dirty="0"/>
              <a:t> by </a:t>
            </a:r>
            <a:r>
              <a:rPr lang="en-US" sz="800" b="0" dirty="0">
                <a:hlinkClick r:id="rId3"/>
              </a:rPr>
              <a:t>Andrew Burrows</a:t>
            </a:r>
            <a:r>
              <a:rPr lang="en-US" sz="800" b="0" dirty="0"/>
              <a:t> is licensed under </a:t>
            </a:r>
            <a:r>
              <a:rPr lang="en-US" sz="800" b="0" dirty="0">
                <a:hlinkClick r:id="rId4"/>
              </a:rPr>
              <a:t>CC BY-NC-SA 2.0</a:t>
            </a:r>
            <a:endParaRPr lang="en-US" sz="800" b="0" dirty="0"/>
          </a:p>
          <a:p>
            <a:r>
              <a:rPr lang="en-US" sz="800" b="0" dirty="0">
                <a:hlinkClick r:id="rId5"/>
              </a:rPr>
              <a:t>"Is there a wildcat strike on? So many Southern trains cancelled due to train crew shortage the last few weeks"</a:t>
            </a:r>
            <a:r>
              <a:rPr lang="en-US" sz="800" b="0" dirty="0"/>
              <a:t> by </a:t>
            </a:r>
            <a:r>
              <a:rPr lang="en-US" sz="800" b="0" dirty="0" err="1">
                <a:hlinkClick r:id="rId6"/>
              </a:rPr>
              <a:t>katybird</a:t>
            </a:r>
            <a:r>
              <a:rPr lang="en-US" sz="800" b="0" dirty="0"/>
              <a:t> is licensed under </a:t>
            </a:r>
            <a:r>
              <a:rPr lang="en-US" sz="800" b="0" dirty="0">
                <a:hlinkClick r:id="rId4"/>
              </a:rPr>
              <a:t>CC BY-NC-SA 2.0</a:t>
            </a:r>
            <a:endParaRPr lang="en-US" sz="800" b="0" dirty="0"/>
          </a:p>
          <a:p>
            <a:r>
              <a:rPr lang="en-US" sz="800" b="0" dirty="0">
                <a:hlinkClick r:id="rId7"/>
              </a:rPr>
              <a:t>"London Waterloo Station - ticket barriers and South West Trains - 450 114 and 450 102"</a:t>
            </a:r>
            <a:r>
              <a:rPr lang="en-US" sz="800" b="0" dirty="0"/>
              <a:t> by </a:t>
            </a:r>
            <a:r>
              <a:rPr lang="en-US" sz="800" b="0" dirty="0">
                <a:hlinkClick r:id="rId8"/>
              </a:rPr>
              <a:t>ell brown</a:t>
            </a:r>
            <a:r>
              <a:rPr lang="en-US" sz="800" b="0" dirty="0"/>
              <a:t> is licensed under </a:t>
            </a:r>
            <a:r>
              <a:rPr lang="en-US" sz="800" b="0" dirty="0">
                <a:hlinkClick r:id="rId4"/>
              </a:rPr>
              <a:t>CC BY-NC-SA 2.0</a:t>
            </a:r>
            <a:endParaRPr lang="en-US" sz="800" b="0" dirty="0"/>
          </a:p>
          <a:p>
            <a:r>
              <a:rPr lang="en-US" sz="800" b="0" dirty="0">
                <a:hlinkClick r:id="rId9"/>
              </a:rPr>
              <a:t>"Engineering work at Cardiff Central railway station"</a:t>
            </a:r>
            <a:r>
              <a:rPr lang="en-US" sz="800" b="0" dirty="0"/>
              <a:t> by </a:t>
            </a:r>
            <a:r>
              <a:rPr lang="en-US" sz="800" b="0" dirty="0">
                <a:hlinkClick r:id="rId10"/>
              </a:rPr>
              <a:t>Dai </a:t>
            </a:r>
            <a:r>
              <a:rPr lang="en-US" sz="800" b="0" dirty="0" err="1">
                <a:hlinkClick r:id="rId10"/>
              </a:rPr>
              <a:t>Lygad</a:t>
            </a:r>
            <a:r>
              <a:rPr lang="en-US" sz="800" b="0" dirty="0"/>
              <a:t> is licensed under </a:t>
            </a:r>
            <a:r>
              <a:rPr lang="en-US" sz="800" b="0" dirty="0">
                <a:hlinkClick r:id="rId11"/>
              </a:rPr>
              <a:t>CC BY 2.0</a:t>
            </a:r>
            <a:endParaRPr lang="en-GB" sz="800" b="0" dirty="0"/>
          </a:p>
        </p:txBody>
      </p:sp>
      <p:pic>
        <p:nvPicPr>
          <p:cNvPr id="13" name="Picture Placeholder 12" descr="A large crowd of people at a convention&#10;&#10;Description automatically generated with low confidence">
            <a:extLst>
              <a:ext uri="{FF2B5EF4-FFF2-40B4-BE49-F238E27FC236}">
                <a16:creationId xmlns:a16="http://schemas.microsoft.com/office/drawing/2014/main" id="{A3A502E7-549E-4467-A93B-8AD36240D7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7" name="Picture Placeholder 16" descr="A sign on a pole&#10;&#10;Description automatically generated with low confidence">
            <a:extLst>
              <a:ext uri="{FF2B5EF4-FFF2-40B4-BE49-F238E27FC236}">
                <a16:creationId xmlns:a16="http://schemas.microsoft.com/office/drawing/2014/main" id="{EDAF0BDA-D4AC-4655-8B05-8935B4778F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9841" y="2283718"/>
            <a:ext cx="1657350" cy="1657350"/>
          </a:xfrm>
        </p:spPr>
      </p:pic>
      <p:pic>
        <p:nvPicPr>
          <p:cNvPr id="22" name="Picture Placeholder 21" descr="A picture containing several&#10;&#10;Description automatically generated">
            <a:extLst>
              <a:ext uri="{FF2B5EF4-FFF2-40B4-BE49-F238E27FC236}">
                <a16:creationId xmlns:a16="http://schemas.microsoft.com/office/drawing/2014/main" id="{15EFF68B-D078-4A24-9F8B-7388419305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979841" y="411510"/>
            <a:ext cx="1657350" cy="1657350"/>
          </a:xfrm>
        </p:spPr>
      </p:pic>
      <p:pic>
        <p:nvPicPr>
          <p:cNvPr id="26" name="Picture Placeholder 25" descr="A picture containing outdoor, transport, power shovel&#10;&#10;Description automatically generated">
            <a:extLst>
              <a:ext uri="{FF2B5EF4-FFF2-40B4-BE49-F238E27FC236}">
                <a16:creationId xmlns:a16="http://schemas.microsoft.com/office/drawing/2014/main" id="{00FA33A9-C8E3-495E-BA59-2FCFCA4ED7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5129032" y="2283718"/>
            <a:ext cx="1657350" cy="1657350"/>
          </a:xfrm>
        </p:spPr>
      </p:pic>
    </p:spTree>
    <p:extLst>
      <p:ext uri="{BB962C8B-B14F-4D97-AF65-F5344CB8AC3E}">
        <p14:creationId xmlns:p14="http://schemas.microsoft.com/office/powerpoint/2010/main" val="33997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9148-156C-4F9F-9563-1339795A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AE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E872F-1B19-44BA-B192-1D9CC0BD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46" y="1300624"/>
            <a:ext cx="6133108" cy="2542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1A1B0-582C-475D-90CB-06871B4531AB}"/>
              </a:ext>
            </a:extLst>
          </p:cNvPr>
          <p:cNvSpPr txBox="1"/>
          <p:nvPr/>
        </p:nvSpPr>
        <p:spPr>
          <a:xfrm>
            <a:off x="5767755" y="4974223"/>
            <a:ext cx="33762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" b="0" dirty="0"/>
              <a:t>SHI, S. Online Structural integrity Monitoring of Railway Infrastructure.</a:t>
            </a:r>
            <a:endParaRPr lang="en-GB" sz="800" b="0" dirty="0"/>
          </a:p>
          <a:p>
            <a:pPr eaLnBrk="1" hangingPunct="1">
              <a:defRPr/>
            </a:pPr>
            <a:endParaRPr lang="en-GB" sz="800" b="0" dirty="0"/>
          </a:p>
        </p:txBody>
      </p:sp>
    </p:spTree>
    <p:extLst>
      <p:ext uri="{BB962C8B-B14F-4D97-AF65-F5344CB8AC3E}">
        <p14:creationId xmlns:p14="http://schemas.microsoft.com/office/powerpoint/2010/main" val="403265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36" y="1347614"/>
            <a:ext cx="4648200" cy="220027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052CCC8-8708-4AA5-8594-1CF320D9EF0C}"/>
              </a:ext>
            </a:extLst>
          </p:cNvPr>
          <p:cNvSpPr txBox="1"/>
          <p:nvPr/>
        </p:nvSpPr>
        <p:spPr>
          <a:xfrm>
            <a:off x="2921887" y="4894132"/>
            <a:ext cx="619432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800" b="0" dirty="0"/>
              <a:t>Adapted from: Uddin A.K.M, F. (2002) Application of AE to Fracture Toughness and Crack Analysis by BEM in Concrete. </a:t>
            </a:r>
            <a:r>
              <a:rPr lang="en-GB" sz="800" b="0" i="1" dirty="0"/>
              <a:t>NDT</a:t>
            </a:r>
            <a:r>
              <a:rPr lang="en-GB" sz="800" b="0" dirty="0"/>
              <a:t>, 7 (9). </a:t>
            </a:r>
          </a:p>
        </p:txBody>
      </p:sp>
    </p:spTree>
    <p:extLst>
      <p:ext uri="{BB962C8B-B14F-4D97-AF65-F5344CB8AC3E}">
        <p14:creationId xmlns:p14="http://schemas.microsoft.com/office/powerpoint/2010/main" val="19684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of rail fatigue and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9582"/>
            <a:ext cx="675926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AE Energy and crack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61" y="1059582"/>
            <a:ext cx="4800749" cy="33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4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 detection of crack growth events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418761"/>
            <a:ext cx="438950" cy="377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203598"/>
            <a:ext cx="3975075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203599"/>
            <a:ext cx="35196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 detection of crack growth events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2007" y="2417681"/>
            <a:ext cx="451143" cy="377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203598"/>
            <a:ext cx="3975075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203598"/>
            <a:ext cx="3528392" cy="28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14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290</Words>
  <Application>Microsoft Office PowerPoint</Application>
  <PresentationFormat>On-screen Show (16:9)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Wingdings</vt:lpstr>
      <vt:lpstr>Default Design</vt:lpstr>
      <vt:lpstr>Real time monitoring of crack growth in rail, using acoustic emission techniques</vt:lpstr>
      <vt:lpstr>Summary</vt:lpstr>
      <vt:lpstr>The challenges facing rail networks</vt:lpstr>
      <vt:lpstr>Principles of AE monitoring</vt:lpstr>
      <vt:lpstr>Principles of AE monitoring</vt:lpstr>
      <vt:lpstr>Simulation of rail fatigue and data collection</vt:lpstr>
      <vt:lpstr>Comparison of AE Energy and crack growth</vt:lpstr>
      <vt:lpstr>AE detection of crack growth events</vt:lpstr>
      <vt:lpstr>AE detection of crack growth events</vt:lpstr>
      <vt:lpstr>AE detection of crack growth events</vt:lpstr>
      <vt:lpstr>Summary</vt:lpstr>
    </vt:vector>
  </TitlesOfParts>
  <Company>The 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and Publications</dc:creator>
  <cp:lastModifiedBy>Karen Cambridge</cp:lastModifiedBy>
  <cp:revision>76</cp:revision>
  <cp:lastPrinted>2019-07-31T08:58:40Z</cp:lastPrinted>
  <dcterms:created xsi:type="dcterms:W3CDTF">2005-06-08T11:15:47Z</dcterms:created>
  <dcterms:modified xsi:type="dcterms:W3CDTF">2021-06-11T19:48:16Z</dcterms:modified>
</cp:coreProperties>
</file>